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1128" r:id="rId5"/>
    <p:sldId id="274" r:id="rId6"/>
    <p:sldId id="1135" r:id="rId7"/>
    <p:sldId id="1130" r:id="rId8"/>
    <p:sldId id="1134" r:id="rId9"/>
    <p:sldId id="1136" r:id="rId10"/>
    <p:sldId id="1137" r:id="rId11"/>
    <p:sldId id="1138" r:id="rId12"/>
    <p:sldId id="1139" r:id="rId13"/>
    <p:sldId id="1140" r:id="rId14"/>
    <p:sldId id="1148" r:id="rId15"/>
    <p:sldId id="1141" r:id="rId16"/>
    <p:sldId id="1144" r:id="rId17"/>
    <p:sldId id="1145" r:id="rId18"/>
    <p:sldId id="272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968" autoAdjust="0"/>
  </p:normalViewPr>
  <p:slideViewPr>
    <p:cSldViewPr snapToGrid="0">
      <p:cViewPr varScale="1">
        <p:scale>
          <a:sx n="71" d="100"/>
          <a:sy n="71" d="100"/>
        </p:scale>
        <p:origin x="104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Rados" userId="4e771549288d733f" providerId="LiveId" clId="{E030CDA7-2C40-4C35-96D5-9FBB7E690456}"/>
    <pc:docChg chg="undo custSel addSld delSld modSld sldOrd modMainMaster">
      <pc:chgData name="Dimitris Rados" userId="4e771549288d733f" providerId="LiveId" clId="{E030CDA7-2C40-4C35-96D5-9FBB7E690456}" dt="2025-03-13T15:02:46.203" v="4535" actId="1076"/>
      <pc:docMkLst>
        <pc:docMk/>
      </pc:docMkLst>
      <pc:sldChg chg="addSp delSp modSp mod modTransition delAnim modAnim">
        <pc:chgData name="Dimitris Rados" userId="4e771549288d733f" providerId="LiveId" clId="{E030CDA7-2C40-4C35-96D5-9FBB7E690456}" dt="2024-12-06T09:45:49.586" v="1058" actId="18131"/>
        <pc:sldMkLst>
          <pc:docMk/>
          <pc:sldMk cId="1783114755" sldId="274"/>
        </pc:sldMkLst>
      </pc:sldChg>
      <pc:sldChg chg="modSp add del mod ord">
        <pc:chgData name="Dimitris Rados" userId="4e771549288d733f" providerId="LiveId" clId="{E030CDA7-2C40-4C35-96D5-9FBB7E690456}" dt="2024-12-06T10:19:42.932" v="1145" actId="47"/>
        <pc:sldMkLst>
          <pc:docMk/>
          <pc:sldMk cId="3023741879" sldId="1089"/>
        </pc:sldMkLst>
      </pc:sldChg>
      <pc:sldChg chg="addSp delSp modSp add mod ord modTransition setBg modAnim delDesignElem">
        <pc:chgData name="Dimitris Rados" userId="4e771549288d733f" providerId="LiveId" clId="{E030CDA7-2C40-4C35-96D5-9FBB7E690456}" dt="2025-03-13T15:02:46.203" v="4535" actId="1076"/>
        <pc:sldMkLst>
          <pc:docMk/>
          <pc:sldMk cId="2161758517" sldId="1128"/>
        </pc:sldMkLst>
        <pc:picChg chg="mod">
          <ac:chgData name="Dimitris Rados" userId="4e771549288d733f" providerId="LiveId" clId="{E030CDA7-2C40-4C35-96D5-9FBB7E690456}" dt="2025-03-13T15:02:46.203" v="4535" actId="1076"/>
          <ac:picMkLst>
            <pc:docMk/>
            <pc:sldMk cId="2161758517" sldId="1128"/>
            <ac:picMk id="5" creationId="{5E576334-7A22-4DF3-B427-B826105AFE34}"/>
          </ac:picMkLst>
        </pc:picChg>
      </pc:sldChg>
      <pc:sldChg chg="modSp add del">
        <pc:chgData name="Dimitris Rados" userId="4e771549288d733f" providerId="LiveId" clId="{E030CDA7-2C40-4C35-96D5-9FBB7E690456}" dt="2024-12-06T08:24:28.414" v="144" actId="47"/>
        <pc:sldMkLst>
          <pc:docMk/>
          <pc:sldMk cId="778628157" sldId="1129"/>
        </pc:sldMkLst>
      </pc:sldChg>
      <pc:sldChg chg="modSp add mod">
        <pc:chgData name="Dimitris Rados" userId="4e771549288d733f" providerId="LiveId" clId="{E030CDA7-2C40-4C35-96D5-9FBB7E690456}" dt="2024-12-06T09:52:58.651" v="1087" actId="1076"/>
        <pc:sldMkLst>
          <pc:docMk/>
          <pc:sldMk cId="4267246356" sldId="1130"/>
        </pc:sldMkLst>
      </pc:sldChg>
      <pc:sldChg chg="modSp add del mod">
        <pc:chgData name="Dimitris Rados" userId="4e771549288d733f" providerId="LiveId" clId="{E030CDA7-2C40-4C35-96D5-9FBB7E690456}" dt="2024-12-06T08:55:08.183" v="448" actId="47"/>
        <pc:sldMkLst>
          <pc:docMk/>
          <pc:sldMk cId="703755070" sldId="1131"/>
        </pc:sldMkLst>
      </pc:sldChg>
      <pc:sldChg chg="modSp add del">
        <pc:chgData name="Dimitris Rados" userId="4e771549288d733f" providerId="LiveId" clId="{E030CDA7-2C40-4C35-96D5-9FBB7E690456}" dt="2024-12-06T08:49:18.021" v="415" actId="47"/>
        <pc:sldMkLst>
          <pc:docMk/>
          <pc:sldMk cId="899000119" sldId="1132"/>
        </pc:sldMkLst>
      </pc:sldChg>
      <pc:sldChg chg="modSp add del mod ord">
        <pc:chgData name="Dimitris Rados" userId="4e771549288d733f" providerId="LiveId" clId="{E030CDA7-2C40-4C35-96D5-9FBB7E690456}" dt="2024-12-06T09:24:07.201" v="669" actId="47"/>
        <pc:sldMkLst>
          <pc:docMk/>
          <pc:sldMk cId="1758845450" sldId="1133"/>
        </pc:sldMkLst>
      </pc:sldChg>
      <pc:sldChg chg="add del">
        <pc:chgData name="Dimitris Rados" userId="4e771549288d733f" providerId="LiveId" clId="{E030CDA7-2C40-4C35-96D5-9FBB7E690456}" dt="2024-12-06T08:21:57.764" v="142" actId="47"/>
        <pc:sldMkLst>
          <pc:docMk/>
          <pc:sldMk cId="2320750612" sldId="1133"/>
        </pc:sldMkLst>
      </pc:sldChg>
      <pc:sldChg chg="modSp add mod">
        <pc:chgData name="Dimitris Rados" userId="4e771549288d733f" providerId="LiveId" clId="{E030CDA7-2C40-4C35-96D5-9FBB7E690456}" dt="2024-12-06T09:53:35.786" v="1091" actId="255"/>
        <pc:sldMkLst>
          <pc:docMk/>
          <pc:sldMk cId="2988905543" sldId="1134"/>
        </pc:sldMkLst>
      </pc:sldChg>
      <pc:sldChg chg="modSp add mod">
        <pc:chgData name="Dimitris Rados" userId="4e771549288d733f" providerId="LiveId" clId="{E030CDA7-2C40-4C35-96D5-9FBB7E690456}" dt="2024-12-06T09:53:15.082" v="1090" actId="1076"/>
        <pc:sldMkLst>
          <pc:docMk/>
          <pc:sldMk cId="3310371193" sldId="1135"/>
        </pc:sldMkLst>
      </pc:sldChg>
      <pc:sldChg chg="addSp delSp modSp add mod ord delAnim modAnim">
        <pc:chgData name="Dimitris Rados" userId="4e771549288d733f" providerId="LiveId" clId="{E030CDA7-2C40-4C35-96D5-9FBB7E690456}" dt="2024-12-06T09:47:05.673" v="1065" actId="18131"/>
        <pc:sldMkLst>
          <pc:docMk/>
          <pc:sldMk cId="115579873" sldId="1136"/>
        </pc:sldMkLst>
      </pc:sldChg>
      <pc:sldChg chg="addSp delSp modSp add mod delAnim modAnim">
        <pc:chgData name="Dimitris Rados" userId="4e771549288d733f" providerId="LiveId" clId="{E030CDA7-2C40-4C35-96D5-9FBB7E690456}" dt="2024-12-06T09:47:26.157" v="1066" actId="18131"/>
        <pc:sldMkLst>
          <pc:docMk/>
          <pc:sldMk cId="1655137422" sldId="1137"/>
        </pc:sldMkLst>
      </pc:sldChg>
      <pc:sldChg chg="modSp add mod ord">
        <pc:chgData name="Dimitris Rados" userId="4e771549288d733f" providerId="LiveId" clId="{E030CDA7-2C40-4C35-96D5-9FBB7E690456}" dt="2024-12-06T09:47:39.776" v="1067" actId="18131"/>
        <pc:sldMkLst>
          <pc:docMk/>
          <pc:sldMk cId="1664040647" sldId="1138"/>
        </pc:sldMkLst>
      </pc:sldChg>
      <pc:sldChg chg="modSp add mod ord">
        <pc:chgData name="Dimitris Rados" userId="4e771549288d733f" providerId="LiveId" clId="{E030CDA7-2C40-4C35-96D5-9FBB7E690456}" dt="2024-12-07T07:05:23.289" v="1195" actId="20577"/>
        <pc:sldMkLst>
          <pc:docMk/>
          <pc:sldMk cId="4176199070" sldId="1139"/>
        </pc:sldMkLst>
      </pc:sldChg>
      <pc:sldChg chg="modSp add mod ord">
        <pc:chgData name="Dimitris Rados" userId="4e771549288d733f" providerId="LiveId" clId="{E030CDA7-2C40-4C35-96D5-9FBB7E690456}" dt="2024-12-07T07:25:00.385" v="1566" actId="20577"/>
        <pc:sldMkLst>
          <pc:docMk/>
          <pc:sldMk cId="4171172122" sldId="1140"/>
        </pc:sldMkLst>
      </pc:sldChg>
      <pc:sldChg chg="modSp add mod ord">
        <pc:chgData name="Dimitris Rados" userId="4e771549288d733f" providerId="LiveId" clId="{E030CDA7-2C40-4C35-96D5-9FBB7E690456}" dt="2024-12-06T09:48:34.161" v="1072" actId="18131"/>
        <pc:sldMkLst>
          <pc:docMk/>
          <pc:sldMk cId="3357114664" sldId="1141"/>
        </pc:sldMkLst>
      </pc:sldChg>
      <pc:sldChg chg="modSp add del mod">
        <pc:chgData name="Dimitris Rados" userId="4e771549288d733f" providerId="LiveId" clId="{E030CDA7-2C40-4C35-96D5-9FBB7E690456}" dt="2024-12-06T09:18:05.713" v="636" actId="47"/>
        <pc:sldMkLst>
          <pc:docMk/>
          <pc:sldMk cId="2669101974" sldId="1142"/>
        </pc:sldMkLst>
      </pc:sldChg>
      <pc:sldChg chg="modSp add del mod">
        <pc:chgData name="Dimitris Rados" userId="4e771549288d733f" providerId="LiveId" clId="{E030CDA7-2C40-4C35-96D5-9FBB7E690456}" dt="2024-12-06T09:35:28.732" v="1057" actId="47"/>
        <pc:sldMkLst>
          <pc:docMk/>
          <pc:sldMk cId="3283175532" sldId="1143"/>
        </pc:sldMkLst>
      </pc:sldChg>
      <pc:sldChg chg="modSp add mod ord">
        <pc:chgData name="Dimitris Rados" userId="4e771549288d733f" providerId="LiveId" clId="{E030CDA7-2C40-4C35-96D5-9FBB7E690456}" dt="2024-12-06T09:50:14.689" v="1082" actId="18131"/>
        <pc:sldMkLst>
          <pc:docMk/>
          <pc:sldMk cId="3884903451" sldId="1144"/>
        </pc:sldMkLst>
      </pc:sldChg>
      <pc:sldChg chg="modSp add mod modAnim">
        <pc:chgData name="Dimitris Rados" userId="4e771549288d733f" providerId="LiveId" clId="{E030CDA7-2C40-4C35-96D5-9FBB7E690456}" dt="2024-12-06T09:50:41.845" v="1085" actId="18131"/>
        <pc:sldMkLst>
          <pc:docMk/>
          <pc:sldMk cId="4776309" sldId="1145"/>
        </pc:sldMkLst>
      </pc:sldChg>
      <pc:sldChg chg="add del">
        <pc:chgData name="Dimitris Rados" userId="4e771549288d733f" providerId="LiveId" clId="{E030CDA7-2C40-4C35-96D5-9FBB7E690456}" dt="2024-12-06T10:20:51.274" v="1151" actId="47"/>
        <pc:sldMkLst>
          <pc:docMk/>
          <pc:sldMk cId="1703552584" sldId="1146"/>
        </pc:sldMkLst>
      </pc:sldChg>
      <pc:sldChg chg="addSp delSp modSp add mod ord delAnim">
        <pc:chgData name="Dimitris Rados" userId="4e771549288d733f" providerId="LiveId" clId="{E030CDA7-2C40-4C35-96D5-9FBB7E690456}" dt="2024-12-06T10:20:47.012" v="1150" actId="1076"/>
        <pc:sldMkLst>
          <pc:docMk/>
          <pc:sldMk cId="3321144002" sldId="1147"/>
        </pc:sldMkLst>
      </pc:sldChg>
      <pc:sldChg chg="addSp delSp modSp add mod delAnim modAnim">
        <pc:chgData name="Dimitris Rados" userId="4e771549288d733f" providerId="LiveId" clId="{E030CDA7-2C40-4C35-96D5-9FBB7E690456}" dt="2024-12-11T18:05:12.199" v="3359"/>
        <pc:sldMkLst>
          <pc:docMk/>
          <pc:sldMk cId="2030116706" sldId="1148"/>
        </pc:sldMkLst>
      </pc:sldChg>
      <pc:sldChg chg="addSp delSp modSp add del mod chgLayout">
        <pc:chgData name="Dimitris Rados" userId="4e771549288d733f" providerId="LiveId" clId="{E030CDA7-2C40-4C35-96D5-9FBB7E690456}" dt="2024-12-11T17:47:19.553" v="1596" actId="47"/>
        <pc:sldMkLst>
          <pc:docMk/>
          <pc:sldMk cId="3468804346" sldId="1149"/>
        </pc:sldMkLst>
      </pc:sldChg>
      <pc:sldChg chg="modSp add del mod">
        <pc:chgData name="Dimitris Rados" userId="4e771549288d733f" providerId="LiveId" clId="{E030CDA7-2C40-4C35-96D5-9FBB7E690456}" dt="2024-12-11T18:15:06.323" v="4534" actId="47"/>
        <pc:sldMkLst>
          <pc:docMk/>
          <pc:sldMk cId="3107909957" sldId="1150"/>
        </pc:sldMkLst>
      </pc:sldChg>
      <pc:sldChg chg="modSp add del">
        <pc:chgData name="Dimitris Rados" userId="4e771549288d733f" providerId="LiveId" clId="{E030CDA7-2C40-4C35-96D5-9FBB7E690456}" dt="2024-12-11T18:14:55.430" v="4532" actId="2696"/>
        <pc:sldMkLst>
          <pc:docMk/>
          <pc:sldMk cId="208871636" sldId="1151"/>
        </pc:sldMkLst>
      </pc:sldChg>
      <pc:sldChg chg="modSp add del">
        <pc:chgData name="Dimitris Rados" userId="4e771549288d733f" providerId="LiveId" clId="{E030CDA7-2C40-4C35-96D5-9FBB7E690456}" dt="2024-12-11T18:14:57.586" v="4533" actId="47"/>
        <pc:sldMkLst>
          <pc:docMk/>
          <pc:sldMk cId="2975176499" sldId="1152"/>
        </pc:sldMkLst>
      </pc:sldChg>
      <pc:sldMasterChg chg="modTransition modSldLayout">
        <pc:chgData name="Dimitris Rados" userId="4e771549288d733f" providerId="LiveId" clId="{E030CDA7-2C40-4C35-96D5-9FBB7E690456}" dt="2024-12-06T07:58:59.926" v="62"/>
        <pc:sldMasterMkLst>
          <pc:docMk/>
          <pc:sldMasterMk cId="1130185252" sldId="2147483648"/>
        </pc:sldMasterMkLst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1478713479" sldId="2147483649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3318920070" sldId="2147483650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765611262" sldId="2147483651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2949866773" sldId="2147483652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2933580697" sldId="2147483653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2170917937" sldId="2147483654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3610922742" sldId="2147483655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1044933101" sldId="2147483656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3289521739" sldId="2147483657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415684311" sldId="2147483658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2824830431" sldId="2147483659"/>
          </pc:sldLayoutMkLst>
        </pc:sldLayoutChg>
        <pc:sldLayoutChg chg="modTransition">
          <pc:chgData name="Dimitris Rados" userId="4e771549288d733f" providerId="LiveId" clId="{E030CDA7-2C40-4C35-96D5-9FBB7E690456}" dt="2024-12-06T07:58:59.926" v="62"/>
          <pc:sldLayoutMkLst>
            <pc:docMk/>
            <pc:sldMasterMk cId="1130185252" sldId="2147483648"/>
            <pc:sldLayoutMk cId="1392094565" sldId="2147483660"/>
          </pc:sldLayoutMkLst>
        </pc:sldLayoutChg>
      </pc:sldMasterChg>
    </pc:docChg>
  </pc:docChgLst>
  <pc:docChgLst>
    <pc:chgData name="Rados Dimitris" userId="21883c26-41fa-4b08-a7b8-90c6e37b46fb" providerId="ADAL" clId="{7B03F842-3C98-44A6-82B4-24F5A163493E}"/>
    <pc:docChg chg="addSld delSld modSld">
      <pc:chgData name="Rados Dimitris" userId="21883c26-41fa-4b08-a7b8-90c6e37b46fb" providerId="ADAL" clId="{7B03F842-3C98-44A6-82B4-24F5A163493E}" dt="2025-01-24T07:47:15.864" v="441" actId="47"/>
      <pc:docMkLst>
        <pc:docMk/>
      </pc:docMkLst>
      <pc:sldChg chg="add">
        <pc:chgData name="Rados Dimitris" userId="21883c26-41fa-4b08-a7b8-90c6e37b46fb" providerId="ADAL" clId="{7B03F842-3C98-44A6-82B4-24F5A163493E}" dt="2024-12-27T21:09:45.253" v="0"/>
        <pc:sldMkLst>
          <pc:docMk/>
          <pc:sldMk cId="0" sldId="272"/>
        </pc:sldMkLst>
      </pc:sldChg>
      <pc:sldChg chg="modSp mod">
        <pc:chgData name="Rados Dimitris" userId="21883c26-41fa-4b08-a7b8-90c6e37b46fb" providerId="ADAL" clId="{7B03F842-3C98-44A6-82B4-24F5A163493E}" dt="2024-12-27T22:02:44.593" v="440" actId="1036"/>
        <pc:sldMkLst>
          <pc:docMk/>
          <pc:sldMk cId="115579873" sldId="1136"/>
        </pc:sldMkLst>
        <pc:spChg chg="mod">
          <ac:chgData name="Rados Dimitris" userId="21883c26-41fa-4b08-a7b8-90c6e37b46fb" providerId="ADAL" clId="{7B03F842-3C98-44A6-82B4-24F5A163493E}" dt="2024-12-27T22:02:37.040" v="410" actId="1035"/>
          <ac:spMkLst>
            <pc:docMk/>
            <pc:sldMk cId="115579873" sldId="1136"/>
            <ac:spMk id="4" creationId="{2E28928F-DEF0-41A9-AB23-A1B1F48EBFBD}"/>
          </ac:spMkLst>
        </pc:spChg>
        <pc:spChg chg="mod">
          <ac:chgData name="Rados Dimitris" userId="21883c26-41fa-4b08-a7b8-90c6e37b46fb" providerId="ADAL" clId="{7B03F842-3C98-44A6-82B4-24F5A163493E}" dt="2024-12-27T22:02:44.593" v="440" actId="1036"/>
          <ac:spMkLst>
            <pc:docMk/>
            <pc:sldMk cId="115579873" sldId="1136"/>
            <ac:spMk id="7" creationId="{E492559F-C844-6FB5-D63C-13F5B107C039}"/>
          </ac:spMkLst>
        </pc:spChg>
      </pc:sldChg>
      <pc:sldChg chg="del">
        <pc:chgData name="Rados Dimitris" userId="21883c26-41fa-4b08-a7b8-90c6e37b46fb" providerId="ADAL" clId="{7B03F842-3C98-44A6-82B4-24F5A163493E}" dt="2025-01-24T07:47:15.864" v="441" actId="47"/>
        <pc:sldMkLst>
          <pc:docMk/>
          <pc:sldMk cId="3321144002" sldId="11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61BB-523F-45BB-AE29-9FC636977742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30718-1CFC-4EB6-A139-158B42376A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52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A20D4A-DC79-24B4-3401-2411E01AC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D5CE87-F9D2-5AC5-D9CE-1C02842B1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F1EC67-8292-7CCA-0105-AD0CBB4E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75DC99-D726-7ADE-59C2-7A4A7671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69A40C-0D69-04D7-0671-2B1AEB0F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71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A76BB5-8CC1-52B6-7E4A-5816CF57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1529A9F-7371-FCA4-909B-A8C67A08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740D08-757C-FB83-9D43-1CC4301D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097EA3-C1CC-01D8-1D3F-35BF3C51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9092F9-1E6A-1B2C-4047-E509DC7A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4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301BE75-3F91-A417-669D-C9115E2D5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73108FF-680C-4DDD-5364-0247AFE19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E2B14D-D7C3-30A1-E82C-CE414AFA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C7CC84-5907-40F1-6825-FA4E5207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AB144-E779-AB38-E5F6-F9D55DEF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83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09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93A396-8FBD-AC25-572E-EB781B38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3F4CC3-0DE5-DF9C-936D-C3943691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90BA73-4013-1EE5-7F9B-AC6E4C9C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87236B-4DBA-212F-7C80-3E54AEBB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64A729-BC8B-C64D-334E-AD99394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92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03C62-B818-F5A9-22CF-DFF9FF79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661C14-704F-2655-A5D1-A4B6E1AFB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0D7109-A0A3-FA57-B281-D1583C7D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38194E-7364-B2FF-9F3F-9975643C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FF193E-A6F0-A892-793B-D8F79597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61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7B677-D495-1758-F6CE-368860EA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4072AB-45D4-6D59-D0D4-C472F2A5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BD82EF-F7FA-EB7B-4B3A-DF78506B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46FBD8-13D7-48CC-E5A4-200EF27A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F0D950-8CBB-5F55-A1D5-0BA16855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9E8A77-1566-E286-FDF8-D8BC985B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86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431AA-F9D5-5338-C918-9572C41C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A18B30-62F1-3043-B418-C832A4A0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419B41F-1BED-0946-67A3-3EE36B9B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4A14555-717B-A787-9F5C-9AA41C15F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3975732-0AB1-8EDB-1C14-F62A88EB9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C89346D-FCD4-8D42-3420-C589C969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199117A-E5E1-B5EB-F817-F0525C62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2781135-3799-9B5C-16B7-013B92D2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0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F313B1-7494-1F76-7F0B-B40A68D6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C08CEC4-F49A-AB63-177C-0757405F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3C2903-D1B9-5EA8-ECD4-E270C7C9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03E391-69F9-DE8D-BAA9-DBBA79BA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91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35A67FF-C040-1114-F382-2B7597D8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FB36198-D887-75DB-A365-D8F22306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C5C65D-DF38-2B45-3BBC-CB2DA68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922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27B8DA-F67D-8037-DB43-FFBD6057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AD93E3-145D-D6F8-45DE-6441F2D0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C59B24-53C4-956B-1197-C54E51C7A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0E34A5-60A9-4584-0BFB-6997D111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241685-BF2F-D6BB-3C51-3FCCBBD2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AA2CC7-F981-3CC3-496E-E5DBC3C3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93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2DA30-D8F3-3292-8A7C-F50B6C78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165EB4C-EB70-F80F-A4A4-409AA8F13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C8AAAE-B826-5FA1-7381-D9C52C3C0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33311D-265A-35A1-1F75-195200A9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6DEFC8-D0FD-0A05-2224-1DB4282E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FE62BB-FC59-4C8F-CB3A-1DFE7BCC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52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6ACD770-1B4D-71B0-FAF4-F18BC857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28C52AC-EE2F-233F-B9B0-B8BC17301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EE055E-13B7-AF13-93C5-073F04EDD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8805C-0D56-429E-94AD-9E02B2FE5D1A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7F78A5-01D5-EABF-7CAB-C07AB04C7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FD9FDF-DCC7-6FC8-8580-56F0C4FD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AC907-F5C8-4A8C-8BD9-D4F37F79BF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1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llyboat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hyperlink" Target="https://maps.app.goo.gl/YrXKgK2vnTfZzrV6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hyperlink" Target="mailto:sales@tallyboat.com" TargetMode="External"/><Relationship Id="rId5" Type="http://schemas.openxmlformats.org/officeDocument/2006/relationships/image" Target="../media/image18.svg"/><Relationship Id="rId10" Type="http://schemas.openxmlformats.org/officeDocument/2006/relationships/hyperlink" Target="http://www.tallyboat.co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DBD44-E8D5-B4AB-4FB2-0D5B9C32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1E93B77-35A2-F296-535F-EE844A3EFDA8}"/>
              </a:ext>
            </a:extLst>
          </p:cNvPr>
          <p:cNvSpPr>
            <a:spLocks noChangeAspect="1"/>
          </p:cNvSpPr>
          <p:nvPr/>
        </p:nvSpPr>
        <p:spPr>
          <a:xfrm>
            <a:off x="540000" y="1260000"/>
            <a:ext cx="3960000" cy="3240000"/>
          </a:xfrm>
          <a:prstGeom prst="rect">
            <a:avLst/>
          </a:prstGeom>
        </p:spPr>
        <p:txBody>
          <a:bodyPr vert="horz" lIns="108000" tIns="36000" rIns="108000" bIns="3600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l-GR" sz="3600" dirty="0">
                <a:latin typeface="+mj-lt"/>
                <a:ea typeface="+mj-ea"/>
                <a:cs typeface="+mj-cs"/>
              </a:rPr>
              <a:t>Ράντος Δημήτρης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CEO – Founder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Tallyboat Platform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dirty="0">
                <a:latin typeface="+mj-lt"/>
                <a:ea typeface="+mj-ea"/>
                <a:cs typeface="+mj-cs"/>
                <a:hlinkClick r:id="rId2"/>
              </a:rPr>
              <a:t>www.tallyboat.com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Εικόνα 6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CD696F4-87BC-7F0E-4268-64F623E0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6120000"/>
            <a:ext cx="2426301" cy="720000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ανθρώπινο πρόσωπο, άνδρας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E576334-7A22-4DF3-B427-B826105AF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6" y="548899"/>
            <a:ext cx="5151294" cy="515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C0DEB60-AF1E-4784-ED47-23B19527EDE5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n-US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Presentation</a:t>
            </a:r>
            <a:endParaRPr lang="el-GR" sz="3200" b="1" dirty="0">
              <a:solidFill>
                <a:srgbClr val="238A9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58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DED2-ABE5-110C-B1B6-2FF3791F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97850B-4B20-4486-4891-96CBF864A8D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b="16149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264D82E-67E2-075A-6F28-14ED4F4B87FB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C7ED6C7-3CDE-7E80-A5EA-8D03E1B11095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Ψηφιακές Λύσεις &amp; Πλατφόρμες: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A172979-5121-EA7E-26F6-F6CCD87A8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E6896A3-E4F7-6CB4-D815-1972CAEC0A58}"/>
              </a:ext>
            </a:extLst>
          </p:cNvPr>
          <p:cNvSpPr/>
          <p:nvPr/>
        </p:nvSpPr>
        <p:spPr>
          <a:xfrm>
            <a:off x="360000" y="1024468"/>
            <a:ext cx="7012952" cy="4816287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Κεντροποιημένα Συστήματα: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Διαχείριση πωλήσεων, συμβάσεων, ναυλώσεων και διαδικασιών συντήρησης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Αυτοματοποιημένες Διαδικασίες: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Ψηφιοποίηση κρατήσεων, πληρωμών και λειτουργικών ροών εργασίας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Εκκαθάριση χρεώσεων &amp; Αμοιβών.</a:t>
            </a:r>
            <a:endParaRPr lang="el-GR" sz="20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Ψηφιακές Συμβάσεις, Ναυλοσύμφωνα &amp; Λοιπά παραστατικά: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Έκδοση παραστατικών (</a:t>
            </a:r>
            <a:r>
              <a:rPr lang="en-US" sz="20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MyData</a:t>
            </a:r>
            <a:r>
              <a:rPr lang="en-US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μέσω </a:t>
            </a:r>
            <a:r>
              <a:rPr lang="el-GR" sz="20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παρόχου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), Ηλεκτρονική Υπογραφή.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Λίστες Επιβατών (</a:t>
            </a:r>
            <a:r>
              <a:rPr lang="el-GR" sz="2000" b="1" dirty="0" err="1">
                <a:ea typeface="Lato Semibold" panose="020F0502020204030203" pitchFamily="34" charset="0"/>
                <a:cs typeface="Lato Semibold" panose="020F0502020204030203" pitchFamily="34" charset="0"/>
              </a:rPr>
              <a:t>GDPR</a:t>
            </a: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Compliance)</a:t>
            </a: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Εξασφαλίζεται η συμμόρφωση με τους κανονισμούς προστασίας δεδομένων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Εξελιγμένα Εργαλεία Επικοινωνίας: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 Άμεση ανταλλαγή μηνυμάτων και ενημερώσεις σε πραγματικό χρόνο</a:t>
            </a:r>
          </a:p>
        </p:txBody>
      </p:sp>
    </p:spTree>
    <p:extLst>
      <p:ext uri="{BB962C8B-B14F-4D97-AF65-F5344CB8AC3E}">
        <p14:creationId xmlns:p14="http://schemas.microsoft.com/office/powerpoint/2010/main" val="417117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C5C5-702C-B758-C585-00922603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4128429-9909-565C-9332-20084A51B13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rcRect t="26402" r="34449" b="8049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77DD46-3393-19BF-A857-CE7122E387AB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873295F-4440-026A-B04D-052D367E6A42}"/>
              </a:ext>
            </a:extLst>
          </p:cNvPr>
          <p:cNvSpPr/>
          <p:nvPr/>
        </p:nvSpPr>
        <p:spPr>
          <a:xfrm>
            <a:off x="180000" y="360000"/>
            <a:ext cx="86338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n-US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AI - </a:t>
            </a:r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Ανώτερη &amp; Εξατομικευμένη Εφαρμογή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3245CA7-09F8-EEF3-D6E2-320272E55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75680-DA05-EE53-E382-C2C4B4A61401}"/>
              </a:ext>
            </a:extLst>
          </p:cNvPr>
          <p:cNvSpPr/>
          <p:nvPr/>
        </p:nvSpPr>
        <p:spPr>
          <a:xfrm>
            <a:off x="360000" y="1024468"/>
            <a:ext cx="7012952" cy="4816287"/>
          </a:xfrm>
          <a:prstGeom prst="rect">
            <a:avLst/>
          </a:prstGeom>
        </p:spPr>
        <p:txBody>
          <a:bodyPr vert="horz" lIns="108000" tIns="36000" rIns="108000" bIns="36000" rtlCol="0" anchor="ctr">
            <a:noAutofit/>
          </a:bodyPr>
          <a:lstStyle/>
          <a:p>
            <a:pPr algn="just"/>
            <a:r>
              <a:rPr lang="el-GR" sz="2800" dirty="0"/>
              <a:t>Ο Ψηφιακός Μετασχηματισμός δημιουργεί τη βάση για την εφαρμογή </a:t>
            </a:r>
            <a:r>
              <a:rPr lang="el-GR" sz="2800" b="1" dirty="0"/>
              <a:t>εξειδικευμένων λύσεων Τεχνητής Νοημοσύνης (</a:t>
            </a:r>
            <a:r>
              <a:rPr lang="el-GR" sz="2800" b="1" dirty="0" err="1"/>
              <a:t>AI</a:t>
            </a:r>
            <a:r>
              <a:rPr lang="el-GR" sz="2800" b="1" dirty="0"/>
              <a:t>)</a:t>
            </a:r>
            <a:r>
              <a:rPr lang="el-GR" sz="2800" dirty="0"/>
              <a:t>, προσαρμοσμένων στις μοναδικές ανάγκες κάθε επιχείρησης. Μέσω της οργάνωσης και </a:t>
            </a:r>
            <a:r>
              <a:rPr lang="el-GR" sz="2800" dirty="0" err="1"/>
              <a:t>κεντροποίησης</a:t>
            </a:r>
            <a:r>
              <a:rPr lang="el-GR" sz="2800" dirty="0"/>
              <a:t> δεδομένων, επιτρέπει στην </a:t>
            </a:r>
            <a:r>
              <a:rPr lang="el-GR" sz="2800" dirty="0" err="1"/>
              <a:t>AI</a:t>
            </a:r>
            <a:r>
              <a:rPr lang="el-GR" sz="2800" dirty="0"/>
              <a:t> να λειτουργήσει πιο αποδοτικά, με εξατομικευμένα αποτελέσματα.</a:t>
            </a:r>
          </a:p>
        </p:txBody>
      </p:sp>
    </p:spTree>
    <p:extLst>
      <p:ext uri="{BB962C8B-B14F-4D97-AF65-F5344CB8AC3E}">
        <p14:creationId xmlns:p14="http://schemas.microsoft.com/office/powerpoint/2010/main" val="203011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89310-48B6-7E49-F5A5-71212EDCC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C6716F50-20AF-9B6F-B484-0B440AED314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9642" r="3836" b="22250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88ECE0A-EF22-F0F0-1725-0E6A26CD3BBB}"/>
              </a:ext>
            </a:extLst>
          </p:cNvPr>
          <p:cNvSpPr/>
          <p:nvPr/>
        </p:nvSpPr>
        <p:spPr>
          <a:xfrm>
            <a:off x="0" y="0"/>
            <a:ext cx="11442032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FDE943-21BB-FDE8-9D7B-674B89B4C478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Κύρια Οφέλη: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A44DFA4-2CDA-CE43-A9E7-6AC4CF23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DEA5AA8-E469-E4D4-AA63-5380D37E436D}"/>
              </a:ext>
            </a:extLst>
          </p:cNvPr>
          <p:cNvSpPr/>
          <p:nvPr/>
        </p:nvSpPr>
        <p:spPr>
          <a:xfrm>
            <a:off x="360000" y="1032307"/>
            <a:ext cx="7012952" cy="495707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Αύξηση Αποδοτικότητας &amp; Μείωση Διοικητικού Φόρτου: Μέσω αυτοματοποίησης επαναλαμβανόμενων διαδικασιών, </a:t>
            </a:r>
            <a:r>
              <a:rPr lang="el-GR" sz="24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κεντροποίησης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 πληροφοριών και καλύτερης διαχείρισης πόρων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Παρακολούθηση &amp; Καταγραφή σε Πραγματικό Χρόνο: Άμεση πρόσβαση σε ενημερωμένα δεδομένα για πλήρη εποπτεία και έλεγχο των δραστηριοτήτων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Ταχύτητα &amp; Ευελιξία: Συγκέντρωση όλων των δραστηριοτήτων και δεδομένων σε ένα ενιαίο και εύχρηστο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335711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0C271-AF9E-0E38-5E5F-4A7FA6D34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14545392-A738-DF98-2B3B-4E281343AD3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27247" r="22107" b="19048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5E1E5B2-6F7A-7F1A-19D6-57C2545693CC}"/>
              </a:ext>
            </a:extLst>
          </p:cNvPr>
          <p:cNvSpPr/>
          <p:nvPr/>
        </p:nvSpPr>
        <p:spPr>
          <a:xfrm>
            <a:off x="-1" y="0"/>
            <a:ext cx="11634538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8C04104-ECF8-DC1B-4AA9-D1460086B05E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Αναβαθμισμένη Εμπειρία &amp; Ενισχυμένη Επικοινωνία:</a:t>
            </a:r>
          </a:p>
          <a:p>
            <a:endParaRPr lang="el-GR" sz="3200" b="1" dirty="0">
              <a:solidFill>
                <a:srgbClr val="238A9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50E91ED-DCA3-6A83-E720-42135C00F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B336180-3168-3754-F7F9-295E72FBA95E}"/>
              </a:ext>
            </a:extLst>
          </p:cNvPr>
          <p:cNvSpPr/>
          <p:nvPr/>
        </p:nvSpPr>
        <p:spPr>
          <a:xfrm>
            <a:off x="360000" y="1633889"/>
            <a:ext cx="6377684" cy="4189398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Απρόσκοπτη συνεργασία μεταξύ των εμπλεκομένων σε πραγματικό χρόνο με κοινή χρήση δεδομένων σε συνδυασμό με ρόλους και δικαιώματα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Ενιαίοι δίαυλοι επικοινωνίας με μείωση παρεξηγήσεων και καθυστερήσεων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Προσωποποιημένη συνεπής &amp; επαγγελματική επικοινωνία, συμβατή με τον </a:t>
            </a:r>
            <a:r>
              <a:rPr lang="en-US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GDPR 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με διασφάλιση των δεδομένων και αύξηση αξιοπιστίας &amp; ενίσχυση σχέσεων</a:t>
            </a:r>
          </a:p>
        </p:txBody>
      </p:sp>
    </p:spTree>
    <p:extLst>
      <p:ext uri="{BB962C8B-B14F-4D97-AF65-F5344CB8AC3E}">
        <p14:creationId xmlns:p14="http://schemas.microsoft.com/office/powerpoint/2010/main" val="388490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97AC-E435-5647-9985-BF4A40F1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AC5ABE4-2A5C-2A7D-1273-41E193BF68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r="31624" b="7942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03C4BBB-3F4D-3C26-7B96-9FFFE2A86001}"/>
              </a:ext>
            </a:extLst>
          </p:cNvPr>
          <p:cNvSpPr/>
          <p:nvPr/>
        </p:nvSpPr>
        <p:spPr>
          <a:xfrm>
            <a:off x="0" y="0"/>
            <a:ext cx="11442032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1C3625F-0AD3-78B4-6C3F-50B6A50C2C1D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n-US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Sail to Digital Transportation</a:t>
            </a:r>
            <a:endParaRPr lang="el-GR" sz="3200" b="1" dirty="0">
              <a:solidFill>
                <a:srgbClr val="238A9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02934A7-0A7E-4F11-63AB-2852A117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7F524D4-97FD-18FE-9667-A1CFD0060018}"/>
              </a:ext>
            </a:extLst>
          </p:cNvPr>
          <p:cNvSpPr/>
          <p:nvPr/>
        </p:nvSpPr>
        <p:spPr>
          <a:xfrm>
            <a:off x="434428" y="1910419"/>
            <a:ext cx="6377684" cy="3037162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8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Αποχαιρετίστε τη συμβατική γραφειοκρατία </a:t>
            </a:r>
            <a:r>
              <a:rPr lang="el-GR" sz="2800" dirty="0">
                <a:ea typeface="Lato Semibold" panose="020F0502020204030203" pitchFamily="34" charset="0"/>
                <a:cs typeface="Lato Semibold" panose="020F0502020204030203" pitchFamily="34" charset="0"/>
              </a:rPr>
              <a:t>και υιοθετήστε ένα πλήρως ψηφιακό περιβάλλον.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800" dirty="0">
                <a:ea typeface="Lato Semibold" panose="020F0502020204030203" pitchFamily="34" charset="0"/>
                <a:cs typeface="Lato Semibold" panose="020F0502020204030203" pitchFamily="34" charset="0"/>
              </a:rPr>
              <a:t>Αυξήστε την Αποτελεσματικότητά σας &amp; </a:t>
            </a:r>
            <a:r>
              <a:rPr lang="el-GR" sz="28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Μεγιστοποιήστε τα Έσοδά </a:t>
            </a:r>
            <a:r>
              <a:rPr lang="el-GR" sz="2800" dirty="0">
                <a:ea typeface="Lato Semibold" panose="020F0502020204030203" pitchFamily="34" charset="0"/>
                <a:cs typeface="Lato Semibold" panose="020F0502020204030203" pitchFamily="34" charset="0"/>
              </a:rPr>
              <a:t>σας.</a:t>
            </a:r>
          </a:p>
        </p:txBody>
      </p:sp>
    </p:spTree>
    <p:extLst>
      <p:ext uri="{BB962C8B-B14F-4D97-AF65-F5344CB8AC3E}">
        <p14:creationId xmlns:p14="http://schemas.microsoft.com/office/powerpoint/2010/main" val="4776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685800" y="3544923"/>
            <a:ext cx="7772673" cy="0"/>
          </a:xfrm>
          <a:prstGeom prst="line">
            <a:avLst/>
          </a:prstGeom>
          <a:ln w="76200" cap="rnd">
            <a:solidFill>
              <a:srgbClr val="0050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7" name="AutoShape 7"/>
          <p:cNvSpPr/>
          <p:nvPr/>
        </p:nvSpPr>
        <p:spPr>
          <a:xfrm>
            <a:off x="685800" y="3544923"/>
            <a:ext cx="3017384" cy="0"/>
          </a:xfrm>
          <a:prstGeom prst="line">
            <a:avLst/>
          </a:prstGeom>
          <a:ln w="152400" cap="rnd">
            <a:solidFill>
              <a:srgbClr val="238A9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1689656"/>
            <a:ext cx="6034769" cy="114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800" b="1" spc="-136" dirty="0">
                <a:solidFill>
                  <a:srgbClr val="238A91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2664679"/>
            <a:ext cx="6897757" cy="66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7"/>
              </a:lnSpc>
            </a:pPr>
            <a:r>
              <a:rPr lang="en-US" sz="3934" spc="19" dirty="0">
                <a:solidFill>
                  <a:srgbClr val="005059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For Listening to our Presentation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D29BFF57-FC60-3634-8E84-E6F35D00247D}"/>
              </a:ext>
            </a:extLst>
          </p:cNvPr>
          <p:cNvGrpSpPr/>
          <p:nvPr/>
        </p:nvGrpSpPr>
        <p:grpSpPr>
          <a:xfrm>
            <a:off x="685800" y="4050245"/>
            <a:ext cx="647700" cy="647700"/>
            <a:chOff x="0" y="0"/>
            <a:chExt cx="812800" cy="81280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BC82B2B-A28E-BA20-E1B1-F9A5C7A308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8A91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5DE74277-75E2-F44F-50DD-F2E7FD80DE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505F0902-F239-76BD-713B-CDAC238F2F0A}"/>
              </a:ext>
            </a:extLst>
          </p:cNvPr>
          <p:cNvGrpSpPr/>
          <p:nvPr/>
        </p:nvGrpSpPr>
        <p:grpSpPr>
          <a:xfrm>
            <a:off x="685800" y="5284874"/>
            <a:ext cx="647700" cy="647700"/>
            <a:chOff x="0" y="0"/>
            <a:chExt cx="812800" cy="81280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1F1244B-4BF1-D25D-F8A1-10545E8587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8A91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9BB93362-47CA-0492-B927-F16CC52DB4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E2DEAB8D-E087-94D7-297E-6DA10CF012CE}"/>
              </a:ext>
            </a:extLst>
          </p:cNvPr>
          <p:cNvGrpSpPr/>
          <p:nvPr/>
        </p:nvGrpSpPr>
        <p:grpSpPr>
          <a:xfrm>
            <a:off x="4740959" y="4052627"/>
            <a:ext cx="647700" cy="647700"/>
            <a:chOff x="0" y="0"/>
            <a:chExt cx="812800" cy="812800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12267EF-64CC-4709-D04C-7CA12326B6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8A91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C1FC9462-3B5E-4411-3E46-5E8AC9E9BE3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15CCA9E3-916D-51BF-695E-722130BE4E2A}"/>
              </a:ext>
            </a:extLst>
          </p:cNvPr>
          <p:cNvGrpSpPr/>
          <p:nvPr/>
        </p:nvGrpSpPr>
        <p:grpSpPr>
          <a:xfrm>
            <a:off x="4740959" y="5287255"/>
            <a:ext cx="647700" cy="647700"/>
            <a:chOff x="0" y="0"/>
            <a:chExt cx="812800" cy="812800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3FF4C6C-89DE-BEC8-D96F-7B84833915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8A91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400E02FA-0D99-E94B-1CB8-C7BF2139C6F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A1973C76-F536-6A1B-28E1-879B00DADD18}"/>
              </a:ext>
            </a:extLst>
          </p:cNvPr>
          <p:cNvGrpSpPr/>
          <p:nvPr/>
        </p:nvGrpSpPr>
        <p:grpSpPr>
          <a:xfrm>
            <a:off x="4904905" y="5707845"/>
            <a:ext cx="319808" cy="79730"/>
            <a:chOff x="0" y="0"/>
            <a:chExt cx="401328" cy="100054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2C331FA-0349-7FB6-E876-700F5C3E7770}"/>
                </a:ext>
              </a:extLst>
            </p:cNvPr>
            <p:cNvSpPr/>
            <p:nvPr/>
          </p:nvSpPr>
          <p:spPr>
            <a:xfrm>
              <a:off x="0" y="0"/>
              <a:ext cx="401328" cy="100054"/>
            </a:xfrm>
            <a:custGeom>
              <a:avLst/>
              <a:gdLst/>
              <a:ahLst/>
              <a:cxnLst/>
              <a:rect l="l" t="t" r="r" b="b"/>
              <a:pathLst>
                <a:path w="401328" h="100054">
                  <a:moveTo>
                    <a:pt x="200664" y="0"/>
                  </a:moveTo>
                  <a:cubicBezTo>
                    <a:pt x="89840" y="0"/>
                    <a:pt x="0" y="22398"/>
                    <a:pt x="0" y="50027"/>
                  </a:cubicBezTo>
                  <a:cubicBezTo>
                    <a:pt x="0" y="77656"/>
                    <a:pt x="89840" y="100054"/>
                    <a:pt x="200664" y="100054"/>
                  </a:cubicBezTo>
                  <a:cubicBezTo>
                    <a:pt x="311487" y="100054"/>
                    <a:pt x="401328" y="77656"/>
                    <a:pt x="401328" y="50027"/>
                  </a:cubicBezTo>
                  <a:cubicBezTo>
                    <a:pt x="401328" y="22398"/>
                    <a:pt x="311487" y="0"/>
                    <a:pt x="200664" y="0"/>
                  </a:cubicBezTo>
                  <a:close/>
                </a:path>
              </a:pathLst>
            </a:custGeom>
            <a:solidFill>
              <a:srgbClr val="238A91"/>
            </a:solidFill>
          </p:spPr>
          <p:txBody>
            <a:bodyPr/>
            <a:lstStyle/>
            <a:p>
              <a:endParaRPr lang="el-GR" sz="1200"/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85A091C-287C-1FA8-668B-C538F54CAAAE}"/>
                </a:ext>
              </a:extLst>
            </p:cNvPr>
            <p:cNvSpPr txBox="1"/>
            <p:nvPr/>
          </p:nvSpPr>
          <p:spPr>
            <a:xfrm>
              <a:off x="37624" y="-28720"/>
              <a:ext cx="326079" cy="1193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8" name="Freeform 22">
            <a:extLst>
              <a:ext uri="{FF2B5EF4-FFF2-40B4-BE49-F238E27FC236}">
                <a16:creationId xmlns:a16="http://schemas.microsoft.com/office/drawing/2014/main" id="{9ED7BB7D-9812-D7C8-02FE-CB87CF16C299}"/>
              </a:ext>
            </a:extLst>
          </p:cNvPr>
          <p:cNvSpPr/>
          <p:nvPr/>
        </p:nvSpPr>
        <p:spPr>
          <a:xfrm>
            <a:off x="815437" y="4179883"/>
            <a:ext cx="388426" cy="388426"/>
          </a:xfrm>
          <a:custGeom>
            <a:avLst/>
            <a:gdLst/>
            <a:ahLst/>
            <a:cxnLst/>
            <a:rect l="l" t="t" r="r" b="b"/>
            <a:pathLst>
              <a:path w="582639" h="582639">
                <a:moveTo>
                  <a:pt x="0" y="0"/>
                </a:moveTo>
                <a:lnTo>
                  <a:pt x="582640" y="0"/>
                </a:lnTo>
                <a:lnTo>
                  <a:pt x="582640" y="582639"/>
                </a:lnTo>
                <a:lnTo>
                  <a:pt x="0" y="582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EC9D182-A731-0FBA-D319-C2D854B0D6A3}"/>
              </a:ext>
            </a:extLst>
          </p:cNvPr>
          <p:cNvSpPr/>
          <p:nvPr/>
        </p:nvSpPr>
        <p:spPr>
          <a:xfrm>
            <a:off x="4870596" y="4249025"/>
            <a:ext cx="388426" cy="254905"/>
          </a:xfrm>
          <a:custGeom>
            <a:avLst/>
            <a:gdLst/>
            <a:ahLst/>
            <a:cxnLst/>
            <a:rect l="l" t="t" r="r" b="b"/>
            <a:pathLst>
              <a:path w="582639" h="382357">
                <a:moveTo>
                  <a:pt x="0" y="0"/>
                </a:moveTo>
                <a:lnTo>
                  <a:pt x="582640" y="0"/>
                </a:lnTo>
                <a:lnTo>
                  <a:pt x="582640" y="382357"/>
                </a:lnTo>
                <a:lnTo>
                  <a:pt x="0" y="382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0DB36035-CF83-4041-39D1-B71F673320E9}"/>
              </a:ext>
            </a:extLst>
          </p:cNvPr>
          <p:cNvSpPr/>
          <p:nvPr/>
        </p:nvSpPr>
        <p:spPr>
          <a:xfrm>
            <a:off x="805879" y="5405207"/>
            <a:ext cx="407543" cy="409077"/>
          </a:xfrm>
          <a:custGeom>
            <a:avLst/>
            <a:gdLst/>
            <a:ahLst/>
            <a:cxnLst/>
            <a:rect l="l" t="t" r="r" b="b"/>
            <a:pathLst>
              <a:path w="611314" h="613615">
                <a:moveTo>
                  <a:pt x="0" y="0"/>
                </a:moveTo>
                <a:lnTo>
                  <a:pt x="611314" y="0"/>
                </a:lnTo>
                <a:lnTo>
                  <a:pt x="611314" y="613615"/>
                </a:lnTo>
                <a:lnTo>
                  <a:pt x="0" y="613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2CD12657-4869-F044-9C6C-C56CDF746818}"/>
              </a:ext>
            </a:extLst>
          </p:cNvPr>
          <p:cNvSpPr/>
          <p:nvPr/>
        </p:nvSpPr>
        <p:spPr>
          <a:xfrm>
            <a:off x="4936581" y="5386503"/>
            <a:ext cx="256457" cy="361207"/>
          </a:xfrm>
          <a:custGeom>
            <a:avLst/>
            <a:gdLst/>
            <a:ahLst/>
            <a:cxnLst/>
            <a:rect l="l" t="t" r="r" b="b"/>
            <a:pathLst>
              <a:path w="384685" h="541810">
                <a:moveTo>
                  <a:pt x="0" y="0"/>
                </a:moveTo>
                <a:lnTo>
                  <a:pt x="384686" y="0"/>
                </a:lnTo>
                <a:lnTo>
                  <a:pt x="384686" y="541811"/>
                </a:lnTo>
                <a:lnTo>
                  <a:pt x="0" y="541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757FF9B4-A3BF-F1A0-DC00-2C528190B44B}"/>
              </a:ext>
            </a:extLst>
          </p:cNvPr>
          <p:cNvSpPr txBox="1"/>
          <p:nvPr/>
        </p:nvSpPr>
        <p:spPr>
          <a:xfrm>
            <a:off x="1461249" y="4056595"/>
            <a:ext cx="1618375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b="1" spc="-43">
                <a:solidFill>
                  <a:srgbClr val="005059"/>
                </a:solidFill>
                <a:latin typeface="Garet Bold"/>
                <a:ea typeface="Garet Bold"/>
                <a:cs typeface="Garet Bold"/>
                <a:sym typeface="Garet Bold"/>
              </a:rPr>
              <a:t>Telephone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9104A626-E3C9-8EF2-B51C-F1106E3C1D68}"/>
              </a:ext>
            </a:extLst>
          </p:cNvPr>
          <p:cNvSpPr txBox="1"/>
          <p:nvPr/>
        </p:nvSpPr>
        <p:spPr>
          <a:xfrm>
            <a:off x="1461249" y="5291224"/>
            <a:ext cx="1618375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b="1" spc="-43">
                <a:solidFill>
                  <a:srgbClr val="005059"/>
                </a:solidFill>
                <a:latin typeface="Garet Bold"/>
                <a:ea typeface="Garet Bold"/>
                <a:cs typeface="Garet Bold"/>
                <a:sym typeface="Garet Bold"/>
              </a:rPr>
              <a:t>Website</a:t>
            </a: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C84D3AC0-1FC0-FCA1-00EC-E9A8F1009897}"/>
              </a:ext>
            </a:extLst>
          </p:cNvPr>
          <p:cNvSpPr txBox="1"/>
          <p:nvPr/>
        </p:nvSpPr>
        <p:spPr>
          <a:xfrm>
            <a:off x="1461248" y="4380445"/>
            <a:ext cx="3154017" cy="65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</a:rPr>
              <a:t>0030 6970 26 3737</a:t>
            </a:r>
          </a:p>
          <a:p>
            <a:pPr algn="just">
              <a:lnSpc>
                <a:spcPts val="2560"/>
              </a:lnSpc>
            </a:pP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</a:rPr>
              <a:t>0030 211 4444 211</a:t>
            </a: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id="{EC9F618B-5510-E3AF-C9D7-BFE93D9F2745}"/>
              </a:ext>
            </a:extLst>
          </p:cNvPr>
          <p:cNvSpPr txBox="1"/>
          <p:nvPr/>
        </p:nvSpPr>
        <p:spPr>
          <a:xfrm>
            <a:off x="1461248" y="5615074"/>
            <a:ext cx="3728286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0"/>
              </a:rPr>
              <a:t>www.tallyboat.com</a:t>
            </a: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13BCCE36-7824-1FC5-35E5-B8774677E2D5}"/>
              </a:ext>
            </a:extLst>
          </p:cNvPr>
          <p:cNvSpPr txBox="1"/>
          <p:nvPr/>
        </p:nvSpPr>
        <p:spPr>
          <a:xfrm>
            <a:off x="5516408" y="4058977"/>
            <a:ext cx="1618375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b="1" spc="-43">
                <a:solidFill>
                  <a:srgbClr val="005059"/>
                </a:solidFill>
                <a:latin typeface="Garet Bold"/>
                <a:ea typeface="Garet Bold"/>
                <a:cs typeface="Garet Bold"/>
                <a:sym typeface="Garet Bold"/>
              </a:rPr>
              <a:t>Email</a:t>
            </a: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B4A97B60-C10F-4CC5-B8CF-3FA5206E58AF}"/>
              </a:ext>
            </a:extLst>
          </p:cNvPr>
          <p:cNvSpPr txBox="1"/>
          <p:nvPr/>
        </p:nvSpPr>
        <p:spPr>
          <a:xfrm>
            <a:off x="5516408" y="5293605"/>
            <a:ext cx="1618375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b="1" spc="-43">
                <a:solidFill>
                  <a:srgbClr val="005059"/>
                </a:solidFill>
                <a:latin typeface="Garet Bold"/>
                <a:ea typeface="Garet Bold"/>
                <a:cs typeface="Garet Bold"/>
                <a:sym typeface="Garet Bold"/>
              </a:rPr>
              <a:t>Address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51F09620-4401-4A23-0123-7DECF950CB98}"/>
              </a:ext>
            </a:extLst>
          </p:cNvPr>
          <p:cNvSpPr txBox="1"/>
          <p:nvPr/>
        </p:nvSpPr>
        <p:spPr>
          <a:xfrm>
            <a:off x="5516407" y="4382827"/>
            <a:ext cx="3935661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1"/>
              </a:rPr>
              <a:t>sales@tallyboat.com</a:t>
            </a: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FF415943-56CA-2558-D8AF-145DD7F72054}"/>
              </a:ext>
            </a:extLst>
          </p:cNvPr>
          <p:cNvSpPr txBox="1"/>
          <p:nvPr/>
        </p:nvSpPr>
        <p:spPr>
          <a:xfrm>
            <a:off x="5516407" y="5617455"/>
            <a:ext cx="5084199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0"/>
              </a:lnSpc>
            </a:pPr>
            <a:r>
              <a:rPr lang="en-US" sz="2133" spc="-43" dirty="0" err="1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2"/>
              </a:rPr>
              <a:t>Leof</a:t>
            </a: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2"/>
              </a:rPr>
              <a:t>. </a:t>
            </a:r>
            <a:r>
              <a:rPr lang="en-US" sz="2133" spc="-43" dirty="0" err="1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2"/>
              </a:rPr>
              <a:t>Mesogeion</a:t>
            </a:r>
            <a:r>
              <a:rPr lang="en-US" sz="2133" spc="-43" dirty="0">
                <a:solidFill>
                  <a:srgbClr val="005059"/>
                </a:solidFill>
                <a:latin typeface="Garet"/>
                <a:ea typeface="Garet"/>
                <a:cs typeface="Garet"/>
                <a:sym typeface="Garet"/>
                <a:hlinkClick r:id="rId12"/>
              </a:rPr>
              <a:t> 15, Athens, 11526, Greece</a:t>
            </a:r>
            <a:endParaRPr lang="en-US" sz="2133" spc="-43" dirty="0">
              <a:solidFill>
                <a:srgbClr val="005059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pic>
        <p:nvPicPr>
          <p:cNvPr id="47" name="Εικόνα 46" descr="Εικόνα που περιέχει στιγμιότυπο οθόνης, γραφικά, σχεδίαση, μοτίβο&#10;&#10;Περιγραφή που δημιουργήθηκε αυτόματα">
            <a:extLst>
              <a:ext uri="{FF2B5EF4-FFF2-40B4-BE49-F238E27FC236}">
                <a16:creationId xmlns:a16="http://schemas.microsoft.com/office/drawing/2014/main" id="{96FD56A5-818D-DE9F-CB1A-B395245BA0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64" y="300497"/>
            <a:ext cx="3128503" cy="312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5583-5CB4-5D36-3221-B9346EC5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8F9F9B-DD96-888C-64C1-0C29D76313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r="3240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FE03EC6-B93C-91AE-7B7B-F04DE3DDA975}"/>
              </a:ext>
            </a:extLst>
          </p:cNvPr>
          <p:cNvSpPr/>
          <p:nvPr/>
        </p:nvSpPr>
        <p:spPr>
          <a:xfrm>
            <a:off x="0" y="0"/>
            <a:ext cx="11598442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70000"/>
                </a:schemeClr>
              </a:gs>
              <a:gs pos="42000">
                <a:srgbClr val="FFFFFF"/>
              </a:gs>
              <a:gs pos="0">
                <a:schemeClr val="bg1"/>
              </a:gs>
              <a:gs pos="69000">
                <a:srgbClr val="FFFFFF">
                  <a:alpha val="0"/>
                </a:srgbClr>
              </a:gs>
              <a:gs pos="62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016FDD9-C827-42CB-4022-6BD6D2183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B6667EA-B95B-6ECE-7D38-F901D5FC6128}"/>
              </a:ext>
            </a:extLst>
          </p:cNvPr>
          <p:cNvSpPr/>
          <p:nvPr/>
        </p:nvSpPr>
        <p:spPr>
          <a:xfrm>
            <a:off x="258262" y="2097199"/>
            <a:ext cx="10085286" cy="1794981"/>
          </a:xfrm>
          <a:prstGeom prst="rect">
            <a:avLst/>
          </a:prstGeom>
        </p:spPr>
        <p:txBody>
          <a:bodyPr vert="horz" lIns="108000" tIns="36000" rIns="108000" bIns="3600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Digital Transformation in the </a:t>
            </a:r>
            <a:endParaRPr lang="el-GR" sz="4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Sailing</a:t>
            </a:r>
            <a:r>
              <a:rPr lang="en-US" sz="4400" dirty="0">
                <a:latin typeface="+mj-lt"/>
                <a:ea typeface="+mj-ea"/>
                <a:cs typeface="+mj-cs"/>
              </a:rPr>
              <a:t> and </a:t>
            </a:r>
            <a:r>
              <a:rPr lang="en-US" sz="4400" b="1" dirty="0">
                <a:latin typeface="+mj-lt"/>
                <a:ea typeface="+mj-ea"/>
                <a:cs typeface="+mj-cs"/>
              </a:rPr>
              <a:t>Yachting Industry!</a:t>
            </a:r>
          </a:p>
        </p:txBody>
      </p:sp>
    </p:spTree>
    <p:extLst>
      <p:ext uri="{BB962C8B-B14F-4D97-AF65-F5344CB8AC3E}">
        <p14:creationId xmlns:p14="http://schemas.microsoft.com/office/powerpoint/2010/main" val="178311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5F3C-EF22-EC3E-760E-ED850F55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859A46F-48AA-38F0-078D-1E925BCD78B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152647C-A89F-3D26-8BB8-AC51523FAD5B}"/>
              </a:ext>
            </a:extLst>
          </p:cNvPr>
          <p:cNvSpPr/>
          <p:nvPr/>
        </p:nvSpPr>
        <p:spPr>
          <a:xfrm>
            <a:off x="0" y="0"/>
            <a:ext cx="11598442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70000"/>
                </a:schemeClr>
              </a:gs>
              <a:gs pos="42000">
                <a:srgbClr val="FFFFFF"/>
              </a:gs>
              <a:gs pos="0">
                <a:schemeClr val="bg1"/>
              </a:gs>
              <a:gs pos="69000">
                <a:srgbClr val="FFFFFF">
                  <a:alpha val="0"/>
                </a:srgbClr>
              </a:gs>
              <a:gs pos="62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3C936EF-CDA2-4B10-ADDC-44653F80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37D73D7-4197-39C3-0187-2485650CE278}"/>
              </a:ext>
            </a:extLst>
          </p:cNvPr>
          <p:cNvSpPr/>
          <p:nvPr/>
        </p:nvSpPr>
        <p:spPr>
          <a:xfrm>
            <a:off x="180000" y="2082298"/>
            <a:ext cx="10085286" cy="2096157"/>
          </a:xfrm>
          <a:prstGeom prst="rect">
            <a:avLst/>
          </a:prstGeom>
        </p:spPr>
        <p:txBody>
          <a:bodyPr vert="horz" lIns="108000" tIns="36000" rIns="108000" bIns="3600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 dirty="0"/>
              <a:t>Your Digital Transformation </a:t>
            </a:r>
            <a:endParaRPr lang="el-GR" sz="4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 dirty="0"/>
              <a:t>today,</a:t>
            </a:r>
            <a:r>
              <a:rPr lang="el-GR" sz="4400" dirty="0"/>
              <a:t> </a:t>
            </a:r>
            <a:r>
              <a:rPr lang="en-US" sz="4400" b="1" dirty="0"/>
              <a:t>echoes </a:t>
            </a:r>
            <a:r>
              <a:rPr lang="en-US" sz="4400" dirty="0"/>
              <a:t>your future </a:t>
            </a:r>
            <a:endParaRPr lang="el-GR" sz="44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400" dirty="0"/>
              <a:t>business </a:t>
            </a:r>
            <a:r>
              <a:rPr lang="en-US" sz="4400" b="1" dirty="0"/>
              <a:t>Longevity</a:t>
            </a:r>
            <a:r>
              <a:rPr lang="en-US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037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5588-4594-C7F5-A54E-7ACAE337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E8B8871-B74D-4E67-EAB3-BB5C31C904B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b="14437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176490C-664A-7B20-7556-C987CC5AFFC3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BD01696-8CEF-4416-94B7-6B6D208FFF8B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Ορισμός Ψηφιακού Μετασχηματισμού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C14E18-F552-D360-545F-C313E121FFEA}"/>
              </a:ext>
            </a:extLst>
          </p:cNvPr>
          <p:cNvSpPr/>
          <p:nvPr/>
        </p:nvSpPr>
        <p:spPr>
          <a:xfrm>
            <a:off x="360000" y="2485819"/>
            <a:ext cx="7012952" cy="1886362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2800" dirty="0">
                <a:ea typeface="Lato Semibold" panose="020F0502020204030203" pitchFamily="34" charset="0"/>
                <a:cs typeface="Lato Semibold" panose="020F0502020204030203" pitchFamily="34" charset="0"/>
              </a:rPr>
              <a:t>Η ενσωμάτωση ψηφιακών τεχνολογιών σε όλες τις λειτουργίες μιας επιχείρησης, με στόχο την αποτελεσματικότητα και την προστιθέμενη αξία μιας επιχείρησης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B6B2B24-7ABF-BA3F-F24D-BFC4BC4C4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46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0D0D-2943-A34F-245D-9DFECDFD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A0AE55-BAF4-A000-41AE-4799DC0A75F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r="8014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FBC2852-F15D-150D-4753-F4AAAA1A6E2F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499C34D-6217-FA15-54F6-A9DBDD28E10F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Πυλώνες Ψηφιακού Μετασχηματισμού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BD3C56D-80B1-45A1-D48E-CC00EB0DC670}"/>
              </a:ext>
            </a:extLst>
          </p:cNvPr>
          <p:cNvSpPr/>
          <p:nvPr/>
        </p:nvSpPr>
        <p:spPr>
          <a:xfrm>
            <a:off x="360000" y="1164656"/>
            <a:ext cx="7012952" cy="4676099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ea typeface="Lato Semibold" panose="020F0502020204030203" pitchFamily="34" charset="0"/>
                <a:cs typeface="Lato Semibold" panose="020F0502020204030203" pitchFamily="34" charset="0"/>
              </a:rPr>
              <a:t>Τεχνολογία: 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Εργαλεία όπως Cloud </a:t>
            </a:r>
            <a:r>
              <a:rPr lang="el-GR" sz="22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computing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 και </a:t>
            </a:r>
            <a:r>
              <a:rPr lang="el-GR" sz="22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IoT</a:t>
            </a:r>
            <a:endParaRPr lang="el-GR" sz="22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Αυτοματοποίηση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: Ψηφιοποίηση </a:t>
            </a:r>
            <a:r>
              <a:rPr lang="el-GR" sz="2200" dirty="0" err="1">
                <a:ea typeface="Lato Semibold" panose="020F0502020204030203" pitchFamily="34" charset="0"/>
                <a:cs typeface="Lato Semibold" panose="020F0502020204030203" pitchFamily="34" charset="0"/>
              </a:rPr>
              <a:t>εγγραφων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 &amp; απλοποίηση καθημερινών εργασιών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ea typeface="Lato Semibold" panose="020F0502020204030203" pitchFamily="34" charset="0"/>
                <a:cs typeface="Lato Semibold" panose="020F0502020204030203" pitchFamily="34" charset="0"/>
              </a:rPr>
              <a:t>Πολιτισμός Επιχείρησης: 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Υιοθέτηση ψηφιακής νοοτροπίας από όλους τους εμπλεκόμενους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Βελτιστοποίηση Διαχείρισης: 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Πλατφόρμες που διασυνδέουν όλα τα δεδομένα σε μία εφαρμογή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Εμπειρία Πελάτη: </a:t>
            </a:r>
            <a:r>
              <a:rPr lang="el-GR" sz="2200" dirty="0">
                <a:ea typeface="Lato Semibold" panose="020F0502020204030203" pitchFamily="34" charset="0"/>
                <a:cs typeface="Lato Semibold" panose="020F0502020204030203" pitchFamily="34" charset="0"/>
              </a:rPr>
              <a:t>Εύκολη πλοήγηση σε ψηφιακές πλατφόρμες με αυτοματοποίηση διαδικασιών, κρατήσεων και πληρωμών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9F4FDE1-C620-3D10-75A7-9FF9CB07B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02C3-1649-43DB-A325-DE7456BA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C6FA7E-9467-2701-4F37-B2DACDE1FA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 r="32629" b="8101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28928F-DEF0-41A9-AB23-A1B1F48EBFBD}"/>
              </a:ext>
            </a:extLst>
          </p:cNvPr>
          <p:cNvSpPr/>
          <p:nvPr/>
        </p:nvSpPr>
        <p:spPr>
          <a:xfrm>
            <a:off x="0" y="-9728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ADF1D1-50E8-8F11-FA56-C3B7176A2165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Σημαντικές προκλήσεις του κλάδου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EC9F9ED-3EFB-159D-ECB4-AE455341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492559F-C844-6FB5-D63C-13F5B107C039}"/>
              </a:ext>
            </a:extLst>
          </p:cNvPr>
          <p:cNvSpPr/>
          <p:nvPr/>
        </p:nvSpPr>
        <p:spPr>
          <a:xfrm>
            <a:off x="360000" y="1167484"/>
            <a:ext cx="7012952" cy="4254986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Πολυπλοκότητα στη διαχείριση στόλου και ναύλων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Μεγάλες προμήθειες και πιέσεις κόστους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Εξάρτηση από χειροκίνητες &amp; χειρόγραφες διαδικασίες σε πολυάριθμα συστήματα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Ανάγκη συμμόρφωσης με κανονισμούς</a:t>
            </a:r>
            <a:endParaRPr lang="en-US" sz="24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b="1" dirty="0" err="1">
                <a:ea typeface="Lato Semibold" panose="020F0502020204030203" pitchFamily="34" charset="0"/>
                <a:cs typeface="Lato Semibold" panose="020F0502020204030203" pitchFamily="34" charset="0"/>
              </a:rPr>
              <a:t>GDPR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,</a:t>
            </a:r>
            <a:endParaRPr lang="en-US" sz="24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a typeface="Lato Semibold" panose="020F0502020204030203" pitchFamily="34" charset="0"/>
                <a:cs typeface="Lato Semibold" panose="020F0502020204030203" pitchFamily="34" charset="0"/>
              </a:rPr>
              <a:t>myData</a:t>
            </a:r>
            <a:r>
              <a:rPr lang="el-GR" sz="2400" b="1" dirty="0">
                <a:ea typeface="Lato Semibold" panose="020F0502020204030203" pitchFamily="34" charset="0"/>
                <a:cs typeface="Lato Semibold" panose="020F0502020204030203" pitchFamily="34" charset="0"/>
              </a:rPr>
              <a:t> - </a:t>
            </a:r>
            <a:r>
              <a:rPr lang="el-GR" sz="2400" b="1" dirty="0" err="1">
                <a:ea typeface="Lato Semibold" panose="020F0502020204030203" pitchFamily="34" charset="0"/>
                <a:cs typeface="Lato Semibold" panose="020F0502020204030203" pitchFamily="34" charset="0"/>
              </a:rPr>
              <a:t>ΑΑΔΕ</a:t>
            </a:r>
            <a:r>
              <a:rPr lang="el-GR" sz="2400" b="1" dirty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- ψηφιακά τιμολόγια &amp; Δελτία Αποστολής, Ψηφιακό Πελατολόγιο</a:t>
            </a:r>
            <a:endParaRPr lang="en-US" sz="24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Διασύνδεση ταμειακής/</a:t>
            </a:r>
            <a:r>
              <a:rPr lang="en-US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ERP 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με </a:t>
            </a:r>
            <a:r>
              <a:rPr lang="en-US" sz="2400" b="1" dirty="0">
                <a:ea typeface="Lato Semibold" panose="020F0502020204030203" pitchFamily="34" charset="0"/>
                <a:cs typeface="Lato Semibold" panose="020F0502020204030203" pitchFamily="34" charset="0"/>
              </a:rPr>
              <a:t>POS</a:t>
            </a:r>
            <a:endParaRPr lang="el-GR" sz="2400" b="1" dirty="0"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9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75CCA-6907-1D55-4B9E-2E955ECC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C76BD554-E74B-B987-31D8-5CE6CE0884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8764" r="22311" b="16235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1DF697-19AF-D850-51DE-608035740AA7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C960020-94A5-A1C1-5694-B454EE568D9A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Γιατί είναι Απαραίτητος ο Ψηφιακός Μετασχηματισμός;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542DCC9-3131-4620-671D-4D4DCCBD0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23B732D-FC6B-B71B-9D80-15377D401A04}"/>
              </a:ext>
            </a:extLst>
          </p:cNvPr>
          <p:cNvSpPr/>
          <p:nvPr/>
        </p:nvSpPr>
        <p:spPr>
          <a:xfrm>
            <a:off x="360000" y="1585771"/>
            <a:ext cx="7012952" cy="4254986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Πίεση για Ανταγωνιστικότητα: Βελτίωση αποτελεσματικότητας και εξοικονόμηση κόστους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Αυξανόμενες Προσδοκίες Πελατών για Προσωποποιημένες εμπειρίες και ταχύτερες υπηρεσίες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Πολυπλοκότητα Διαχείρισης με Διαφορετικούς εμπλεκόμενους: (</a:t>
            </a:r>
            <a:r>
              <a:rPr lang="el-GR" sz="24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Ιδιοκτήτες Σκαφών, Διαχειριστές, Πλήρωμα, Προμηθευτές, Ναυλωτές &amp; Επιβάτες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137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EB914-BD9D-32B0-C18E-F20EA920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CFC308BF-8835-6533-746E-40A601CBC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20895" r="1" b="5549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E0FEC8E-A90F-E1EE-9217-A8009DC6CDF0}"/>
              </a:ext>
            </a:extLst>
          </p:cNvPr>
          <p:cNvSpPr/>
          <p:nvPr/>
        </p:nvSpPr>
        <p:spPr>
          <a:xfrm>
            <a:off x="0" y="0"/>
            <a:ext cx="11832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58A533-5CF4-226A-2BDA-7208C9AD7F63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Υπάρχουσες Αδυναμίες: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F701304-949D-1C3B-4D89-CEB1F1A7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A293B38-B94E-F7B4-AFF6-469953385986}"/>
              </a:ext>
            </a:extLst>
          </p:cNvPr>
          <p:cNvSpPr/>
          <p:nvPr/>
        </p:nvSpPr>
        <p:spPr>
          <a:xfrm>
            <a:off x="360000" y="1585771"/>
            <a:ext cx="7012952" cy="4254986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Κατακερματισμένη Πληροφορία: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Η πληροφορία διασκορπίζεται σε πολλά αρχεία, εφαρμογές και χειρόγραφες σημειώσεις, καθιστώντας τη διαχείριση χρονοβόρα και συχνά αναποτελεσματική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Διπλό-Καταχωρήσεις &amp; Λάθη: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 Οι επαναλαμβανόμενες ή μη συντονισμένες καταχωρήσεις δεδομένων οδηγούν σε σπατάλη χρόνου, αυξημένη πιθανότητα λαθών και ασυνέπειες στα δεδομένα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000" b="1" dirty="0">
                <a:ea typeface="Lato Semibold" panose="020F0502020204030203" pitchFamily="34" charset="0"/>
                <a:cs typeface="Lato Semibold" panose="020F0502020204030203" pitchFamily="34" charset="0"/>
              </a:rPr>
              <a:t>Αδυναμία Συνολικής Εικόνας: </a:t>
            </a:r>
            <a:r>
              <a:rPr lang="el-GR" sz="2000" dirty="0">
                <a:ea typeface="Lato Semibold" panose="020F0502020204030203" pitchFamily="34" charset="0"/>
                <a:cs typeface="Lato Semibold" panose="020F0502020204030203" pitchFamily="34" charset="0"/>
              </a:rPr>
              <a:t>Η έλλειψη ενός ενοποιημένου συστήματος διαχείρισης περιορίζει την εποπτεία και την παρακολούθηση των δραστηριοτήτων σε πραγματικό χρόνο</a:t>
            </a:r>
          </a:p>
        </p:txBody>
      </p:sp>
    </p:spTree>
    <p:extLst>
      <p:ext uri="{BB962C8B-B14F-4D97-AF65-F5344CB8AC3E}">
        <p14:creationId xmlns:p14="http://schemas.microsoft.com/office/powerpoint/2010/main" val="1664040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87BD-2BFC-77BB-0791-B9B15699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E34E226-911F-B326-1CCB-DC76A0B3A52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11062" b="22852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88344AA-D973-E194-32CC-E26572A353FE}"/>
              </a:ext>
            </a:extLst>
          </p:cNvPr>
          <p:cNvSpPr/>
          <p:nvPr/>
        </p:nvSpPr>
        <p:spPr>
          <a:xfrm>
            <a:off x="0" y="0"/>
            <a:ext cx="11177337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0000"/>
                </a:schemeClr>
              </a:gs>
              <a:gs pos="48000">
                <a:srgbClr val="FFFFFF"/>
              </a:gs>
              <a:gs pos="0">
                <a:schemeClr val="bg1"/>
              </a:gs>
              <a:gs pos="78000">
                <a:srgbClr val="FFFFFF">
                  <a:alpha val="0"/>
                </a:srgbClr>
              </a:gs>
              <a:gs pos="67000">
                <a:srgbClr val="FFFFFF">
                  <a:alpha val="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B08229B-AE07-60EF-0B80-E892674B4EA7}"/>
              </a:ext>
            </a:extLst>
          </p:cNvPr>
          <p:cNvSpPr/>
          <p:nvPr/>
        </p:nvSpPr>
        <p:spPr>
          <a:xfrm>
            <a:off x="180000" y="360000"/>
            <a:ext cx="7920000" cy="1080000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r>
              <a:rPr lang="el-GR" sz="3200" b="1" dirty="0">
                <a:solidFill>
                  <a:srgbClr val="238A9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Παραδοσιακές Μέθοδοι:</a:t>
            </a:r>
          </a:p>
        </p:txBody>
      </p:sp>
      <p:pic>
        <p:nvPicPr>
          <p:cNvPr id="5" name="Εικόνα 4" descr="Εικόνα που περιέχει γραμματοσειρά, γραφικά, λογότυπ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FBCCE64-2B42-A052-8B6B-00723CA5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989378"/>
            <a:ext cx="2426301" cy="720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0B84DC-30D6-4AE4-923A-077CA5DB8AB2}"/>
              </a:ext>
            </a:extLst>
          </p:cNvPr>
          <p:cNvSpPr/>
          <p:nvPr/>
        </p:nvSpPr>
        <p:spPr>
          <a:xfrm>
            <a:off x="360000" y="1585771"/>
            <a:ext cx="7012952" cy="4254986"/>
          </a:xfrm>
          <a:prstGeom prst="rect">
            <a:avLst/>
          </a:prstGeom>
        </p:spPr>
        <p:txBody>
          <a:bodyPr vert="horz" lIns="108000" tIns="36000" rIns="108000" bIns="36000" rtlCol="0" anchor="t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Επικοινωνία κυρίως μέσω email, τηλεφωνικών κλήσεων και χειρόγραφων εγγραφών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Διαχείριση κρατήσεων</a:t>
            </a:r>
            <a:r>
              <a:rPr lang="en-US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, 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συμβολαίων</a:t>
            </a:r>
            <a:r>
              <a:rPr lang="en-US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και παραστατικών με χειροκίνητες &amp; χειρόγραφες διαδικασίες, που οδηγούν σε λάθη και καθυστερήσεις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Εκτυπωμένες λίστες επιβατών, αρχεία συντήρησης και οικονομικές καταγραφές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ea typeface="Lato Semibold" panose="020F0502020204030203" pitchFamily="34" charset="0"/>
                <a:cs typeface="Lato Semibold" panose="020F0502020204030203" pitchFamily="34" charset="0"/>
              </a:rPr>
              <a:t>Εξάρτηση από φυσική παρουσία για υπογραφή, έγκριση εγγράφων &amp; ολοκλήρωση πληρωμών</a:t>
            </a:r>
          </a:p>
        </p:txBody>
      </p:sp>
    </p:spTree>
    <p:extLst>
      <p:ext uri="{BB962C8B-B14F-4D97-AF65-F5344CB8AC3E}">
        <p14:creationId xmlns:p14="http://schemas.microsoft.com/office/powerpoint/2010/main" val="4176199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096864-62f7-4cc3-9b70-2d59bdd8e634" xsi:nil="true"/>
    <Charter_x0020_Code xmlns="a7096864-62f7-4cc3-9b70-2d59bdd8e634" xsi:nil="true"/>
    <lcf76f155ced4ddcb4097134ff3c332f xmlns="693aca3c-5523-4153-8a22-5945b68d428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92794E4428D41ADF3449A8CF890BC" ma:contentTypeVersion="12" ma:contentTypeDescription="Create a new document." ma:contentTypeScope="" ma:versionID="e03398b2e4fb773ca454a46c7d107d5f">
  <xsd:schema xmlns:xsd="http://www.w3.org/2001/XMLSchema" xmlns:xs="http://www.w3.org/2001/XMLSchema" xmlns:p="http://schemas.microsoft.com/office/2006/metadata/properties" xmlns:ns2="693aca3c-5523-4153-8a22-5945b68d4287" xmlns:ns3="a7096864-62f7-4cc3-9b70-2d59bdd8e634" targetNamespace="http://schemas.microsoft.com/office/2006/metadata/properties" ma:root="true" ma:fieldsID="1819e6c741ef66c3f5bea49d27acfc50" ns2:_="" ns3:_="">
    <xsd:import namespace="693aca3c-5523-4153-8a22-5945b68d4287"/>
    <xsd:import namespace="a7096864-62f7-4cc3-9b70-2d59bdd8e6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Charter_x0020_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aca3c-5523-4153-8a22-5945b68d4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c70022-4754-4504-ad41-89a487032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864-62f7-4cc3-9b70-2d59bdd8e6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a02d5c-6fe1-4fe5-8bc8-92462861de13}" ma:internalName="TaxCatchAll" ma:showField="CatchAllData" ma:web="a7096864-62f7-4cc3-9b70-2d59bdd8e6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harter_x0020_Code" ma:index="19" nillable="true" ma:displayName="Charter Code" ma:internalName="Charter_x0020_Cod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F0842-291E-4AEF-967C-B314B713C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57079-FA02-4A36-9DD6-355840D36DEA}">
  <ds:schemaRefs>
    <ds:schemaRef ds:uri="http://schemas.microsoft.com/office/2006/metadata/properties"/>
    <ds:schemaRef ds:uri="http://schemas.microsoft.com/office/infopath/2007/PartnerControls"/>
    <ds:schemaRef ds:uri="a7096864-62f7-4cc3-9b70-2d59bdd8e634"/>
    <ds:schemaRef ds:uri="693aca3c-5523-4153-8a22-5945b68d4287"/>
  </ds:schemaRefs>
</ds:datastoreItem>
</file>

<file path=customXml/itemProps3.xml><?xml version="1.0" encoding="utf-8"?>
<ds:datastoreItem xmlns:ds="http://schemas.openxmlformats.org/officeDocument/2006/customXml" ds:itemID="{D8FCBEDB-318F-4C12-8FA1-BE3314000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aca3c-5523-4153-8a22-5945b68d4287"/>
    <ds:schemaRef ds:uri="a7096864-62f7-4cc3-9b70-2d59bdd8e6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625</Words>
  <Application>Microsoft Office PowerPoint</Application>
  <PresentationFormat>Ευρεία οθόνη</PresentationFormat>
  <Paragraphs>70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Courier New</vt:lpstr>
      <vt:lpstr>Garet</vt:lpstr>
      <vt:lpstr>Garet Bold</vt:lpstr>
      <vt:lpstr>ITC Avant Garde Gothic</vt:lpstr>
      <vt:lpstr>ITC Avant Garde Gothic Bold</vt:lpstr>
      <vt:lpstr>Lato Semibold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Rados</dc:creator>
  <cp:lastModifiedBy>Dimitris Rados</cp:lastModifiedBy>
  <cp:revision>1</cp:revision>
  <dcterms:created xsi:type="dcterms:W3CDTF">2024-12-05T16:52:18Z</dcterms:created>
  <dcterms:modified xsi:type="dcterms:W3CDTF">2025-03-13T15:02:57Z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0x010100F0192794E4428D41ADF3449A8CF890BC</vt:lpwstr>
  </property>
  <property fmtid="{D5CDD505-2E9C-101B-9397-08002B2CF9AE}" pid="3" name="MediaServiceImageTags">
    <vt:lpwstr/>
  </property>
</Properties>
</file>